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0" r:id="rId1"/>
  </p:sldMasterIdLst>
  <p:notesMasterIdLst>
    <p:notesMasterId r:id="rId15"/>
  </p:notesMasterIdLst>
  <p:handoutMasterIdLst>
    <p:handoutMasterId r:id="rId16"/>
  </p:handoutMasterIdLst>
  <p:sldIdLst>
    <p:sldId id="871" r:id="rId2"/>
    <p:sldId id="820" r:id="rId3"/>
    <p:sldId id="777" r:id="rId4"/>
    <p:sldId id="778" r:id="rId5"/>
    <p:sldId id="779" r:id="rId6"/>
    <p:sldId id="782" r:id="rId7"/>
    <p:sldId id="783" r:id="rId8"/>
    <p:sldId id="809" r:id="rId9"/>
    <p:sldId id="845" r:id="rId10"/>
    <p:sldId id="789" r:id="rId11"/>
    <p:sldId id="843" r:id="rId12"/>
    <p:sldId id="850" r:id="rId13"/>
    <p:sldId id="788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 scaleToFitPaper="1"/>
  <p:clrMru>
    <a:srgbClr val="FF66FF"/>
    <a:srgbClr val="FF3300"/>
    <a:srgbClr val="FF0066"/>
    <a:srgbClr val="FFFFD5"/>
    <a:srgbClr val="5F5F5F"/>
    <a:srgbClr val="66CCFF"/>
    <a:srgbClr val="FFFFCC"/>
    <a:srgbClr val="91280B"/>
    <a:srgbClr val="BE34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021" autoAdjust="0"/>
    <p:restoredTop sz="86386" autoAdjust="0"/>
  </p:normalViewPr>
  <p:slideViewPr>
    <p:cSldViewPr>
      <p:cViewPr varScale="1">
        <p:scale>
          <a:sx n="137" d="100"/>
          <a:sy n="137" d="100"/>
        </p:scale>
        <p:origin x="120" y="4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28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21725"/>
            <a:ext cx="29718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21725"/>
            <a:ext cx="29718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3DFEAE5-D8E1-4839-9712-6666D19364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691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3738"/>
            <a:ext cx="4529138" cy="3397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21175"/>
            <a:ext cx="5029200" cy="416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21725"/>
            <a:ext cx="29718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0FF5AC3-0825-464F-8226-E04F22636F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6055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Bookman"/>
              <a:ea typeface="Osaka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11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12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3811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13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072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369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575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310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4991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4191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962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697354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97355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FA8E1-D30B-422D-AD42-E1A21B3AB1F8}" type="datetime1">
              <a:rPr lang="en-US"/>
              <a:pPr>
                <a:defRPr/>
              </a:pPr>
              <a:t>4/30/2024</a:t>
            </a:fld>
            <a:endParaRPr lang="en-US" dirty="0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6A56F-1E7C-4C66-8DEB-519C59F7FB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C9883-B1C2-48FD-B79B-1E0C484E4470}" type="datetime1">
              <a:rPr lang="en-US"/>
              <a:pPr>
                <a:defRPr/>
              </a:pPr>
              <a:t>4/30/2024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70D50-6233-4A51-A49B-DD2E02B9F9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A3271-3437-436A-B5E5-A1E45BB4D32A}" type="datetime1">
              <a:rPr lang="en-US"/>
              <a:pPr>
                <a:defRPr/>
              </a:pPr>
              <a:t>4/30/2024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E0F15-7FDA-47D9-B101-FDCE35D562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0E01D-6901-45FF-8E75-103F9B9EE73A}" type="datetime1">
              <a:rPr lang="en-US"/>
              <a:pPr>
                <a:defRPr/>
              </a:pPr>
              <a:t>4/30/2024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31CEE-AD9E-45E2-B6C7-8634B12B69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B543E-753B-4783-B725-407D9532EDB3}" type="datetime1">
              <a:rPr lang="en-US"/>
              <a:pPr>
                <a:defRPr/>
              </a:pPr>
              <a:t>4/30/2024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68832-C841-4F26-8661-F0C780CB10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A8647-B29C-483C-A506-E71BE45AC214}" type="datetime1">
              <a:rPr lang="en-US"/>
              <a:pPr>
                <a:defRPr/>
              </a:pPr>
              <a:t>4/30/2024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93EEB-BDA0-4460-BAC9-6A0A9DE8D8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632A2-2314-41CE-9A71-EC989BC1157C}" type="datetime1">
              <a:rPr lang="en-US"/>
              <a:pPr>
                <a:defRPr/>
              </a:pPr>
              <a:t>4/30/2024</a:t>
            </a:fld>
            <a:endParaRPr lang="en-US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11FA0-03AF-4A9B-B581-4FED23E95F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02E46-0452-4480-9798-84A9621AD11D}" type="datetime1">
              <a:rPr lang="en-US"/>
              <a:pPr>
                <a:defRPr/>
              </a:pPr>
              <a:t>4/30/2024</a:t>
            </a:fld>
            <a:endParaRPr lang="en-US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F5C47-19B2-4F33-A6D3-FA0F95CABD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D503E-6EAA-4DCB-AF23-1AD824CB4E45}" type="datetime1">
              <a:rPr lang="en-US"/>
              <a:pPr>
                <a:defRPr/>
              </a:pPr>
              <a:t>4/30/2024</a:t>
            </a:fld>
            <a:endParaRPr lang="en-US" dirty="0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57F01-7670-4D72-B57E-00D0C64851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8F341-ED55-4725-B17A-D5E8E1516225}" type="datetime1">
              <a:rPr lang="en-US"/>
              <a:pPr>
                <a:defRPr/>
              </a:pPr>
              <a:t>4/30/2024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0BE61-F04D-42D8-9652-430B1039EA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4DEB3-777B-43BE-9D24-C47587962B91}" type="datetime1">
              <a:rPr lang="en-US"/>
              <a:pPr>
                <a:defRPr/>
              </a:pPr>
              <a:t>4/30/2024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1FA69-F30B-4B1B-9AA5-F93EC330AC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69632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102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9633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98A1C9D1-1B7D-45D8-9642-18C7BAC442DD}" type="datetime1">
              <a:rPr lang="en-US"/>
              <a:pPr>
                <a:defRPr/>
              </a:pPr>
              <a:t>4/30/2024</a:t>
            </a:fld>
            <a:endParaRPr lang="en-US" dirty="0"/>
          </a:p>
        </p:txBody>
      </p:sp>
      <p:sp>
        <p:nvSpPr>
          <p:cNvPr id="69633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3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1D1F49-5940-4892-991E-D5290BEF4A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B0997-23C2-4D7D-A607-3241F650475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980728"/>
            <a:ext cx="8839200" cy="838200"/>
          </a:xfrm>
        </p:spPr>
        <p:txBody>
          <a:bodyPr lIns="90487" tIns="44450" rIns="90487" bIns="44450"/>
          <a:lstStyle/>
          <a:p>
            <a:pPr eaLnBrk="1" hangingPunct="1">
              <a:lnSpc>
                <a:spcPct val="90000"/>
              </a:lnSpc>
            </a:pPr>
            <a:r>
              <a:rPr lang="zh-CN" altLang="en-US" sz="4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圣经阐述：如何解释和应用圣经</a:t>
            </a:r>
            <a:r>
              <a:rPr lang="en-US" altLang="zh-CN" sz="4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- 3</a:t>
            </a:r>
            <a:br>
              <a:rPr lang="en-US" altLang="zh-CN" sz="4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</a:br>
            <a:endParaRPr lang="en-US" altLang="zh-CN" sz="4400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5733256"/>
            <a:ext cx="8001000" cy="914333"/>
          </a:xfrm>
        </p:spPr>
        <p:txBody>
          <a:bodyPr lIns="90487" tIns="44450" rIns="90487" bIns="44450"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dirty="0">
                <a:ea typeface="PMingLiU" pitchFamily="18" charset="-120"/>
              </a:rPr>
              <a:t>Pastor Iho Tree (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崔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谊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厚牧师</a:t>
            </a:r>
            <a:r>
              <a:rPr lang="en-US" altLang="zh-TW" sz="2800" dirty="0">
                <a:ea typeface="PMingLiU" pitchFamily="18" charset="-120"/>
              </a:rPr>
              <a:t>), PCA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dirty="0">
                <a:ea typeface="PMingLiU" pitchFamily="18" charset="-120"/>
              </a:rPr>
              <a:t>5-5-2024</a:t>
            </a:r>
          </a:p>
        </p:txBody>
      </p:sp>
    </p:spTree>
    <p:extLst>
      <p:ext uri="{BB962C8B-B14F-4D97-AF65-F5344CB8AC3E}">
        <p14:creationId xmlns:p14="http://schemas.microsoft.com/office/powerpoint/2010/main" val="2677306431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5628" y="1798340"/>
            <a:ext cx="8604956" cy="3261320"/>
          </a:xfrm>
        </p:spPr>
        <p:txBody>
          <a:bodyPr lIns="92075" tIns="46038" rIns="92075" bIns="46038"/>
          <a:lstStyle/>
          <a:p>
            <a:pPr marL="457200" indent="-400050" algn="l" eaLnBrk="1" hangingPunct="1">
              <a:spcBef>
                <a:spcPts val="1200"/>
              </a:spcBef>
              <a:buFont typeface="+mj-lt"/>
              <a:buAutoNum type="arabicPeriod"/>
            </a:pP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解释 </a:t>
            </a:r>
            <a:r>
              <a:rPr lang="en-US" altLang="zh-CN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(interpretation) 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- 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这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经文</a:t>
            </a:r>
            <a:r>
              <a:rPr lang="zh-CN" altLang="en-US" sz="2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本身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是什么意思？</a:t>
            </a: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marL="457200" indent="-400050" algn="l" eaLnBrk="1" hangingPunct="1">
              <a:spcBef>
                <a:spcPts val="1200"/>
              </a:spcBef>
              <a:buFont typeface="+mj-lt"/>
              <a:buAutoNum type="arabicPeriod"/>
            </a:pP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属灵的功课 </a:t>
            </a:r>
            <a:r>
              <a:rPr lang="en-US" altLang="zh-CN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(spiritual lesson)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-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 我们可以从经文中学到</a:t>
            </a:r>
            <a:r>
              <a:rPr lang="zh-CN" altLang="en-US" sz="28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永恒不变的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、</a:t>
            </a:r>
            <a:r>
              <a:rPr lang="zh-CN" altLang="en-US" sz="28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跨文化的原则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是什么？” （也称为：</a:t>
            </a:r>
            <a:r>
              <a:rPr lang="zh-CN" altLang="en-US" sz="28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普世原则 </a:t>
            </a:r>
            <a:r>
              <a:rPr lang="en-US" altLang="zh-CN" sz="28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(universal principle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）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或</a:t>
            </a:r>
            <a:r>
              <a:rPr lang="zh-CN" altLang="en-US" sz="2800" kern="12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圣经</a:t>
            </a:r>
            <a:r>
              <a:rPr lang="zh-CN" altLang="en-US" sz="28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原则 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(Biblical principle)</a:t>
            </a:r>
          </a:p>
          <a:p>
            <a:pPr marL="457200" indent="-400050" algn="l" eaLnBrk="1" hangingPunct="1">
              <a:spcBef>
                <a:spcPts val="1200"/>
              </a:spcBef>
              <a:buFont typeface="+mj-lt"/>
              <a:buAutoNum type="arabicPeriod"/>
            </a:pP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应用 </a:t>
            </a:r>
            <a:r>
              <a:rPr lang="en-US" altLang="zh-CN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(application)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 -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 今天我们如何应用这个经文？</a:t>
            </a: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marL="57150" algn="l" eaLnBrk="1" hangingPunct="1">
              <a:lnSpc>
                <a:spcPct val="90000"/>
              </a:lnSpc>
            </a:pPr>
            <a:endParaRPr lang="en-US" sz="28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5493" y="204976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+mn-cs"/>
              </a:rPr>
              <a:t>解释圣经的步骤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+mn-cs"/>
              </a:rPr>
              <a:t>-1</a:t>
            </a:r>
            <a:endParaRPr kumimoji="0" lang="en-US" altLang="zh-TW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DFKai-SB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83635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>
                <a:latin typeface="+mj-lt"/>
                <a:ea typeface="DFKai-SB" panose="03000509000000000000" pitchFamily="65" charset="-120"/>
              </a:rPr>
              <a:pPr>
                <a:defRPr/>
              </a:pPr>
              <a:t>11</a:t>
            </a:fld>
            <a:endParaRPr lang="en-US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j-lt"/>
                <a:ea typeface="DFKai-SB" panose="03000509000000000000" pitchFamily="65" charset="-120"/>
                <a:cs typeface="+mn-cs"/>
              </a:rPr>
              <a:pPr algn="r">
                <a:defRPr/>
              </a:pPr>
              <a:t>11</a:t>
            </a:fld>
            <a:endParaRPr lang="en-US" sz="1200" dirty="0">
              <a:latin typeface="+mj-lt"/>
              <a:ea typeface="DFKai-SB" panose="03000509000000000000" pitchFamily="65" charset="-120"/>
              <a:cs typeface="+mn-cs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 dirty="0"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305" y="870850"/>
            <a:ext cx="8649390" cy="535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896451" y="1090877"/>
            <a:ext cx="1723549" cy="461665"/>
          </a:xfrm>
          <a:prstGeom prst="rect">
            <a:avLst/>
          </a:prstGeom>
          <a:solidFill>
            <a:schemeClr val="tx1"/>
          </a:solidFill>
          <a:ln w="19050">
            <a:solidFill>
              <a:srgbClr val="BE340E"/>
            </a:solidFill>
          </a:ln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+mj-lt"/>
                <a:ea typeface="DFKai-SB" panose="03000509000000000000" pitchFamily="65" charset="-120"/>
              </a:rPr>
              <a:t>属灵的功课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9496" y="3549775"/>
            <a:ext cx="2339102" cy="830997"/>
          </a:xfrm>
          <a:prstGeom prst="rect">
            <a:avLst/>
          </a:prstGeom>
          <a:solidFill>
            <a:schemeClr val="tx1"/>
          </a:solidFill>
          <a:ln w="19050">
            <a:solidFill>
              <a:srgbClr val="BE340E"/>
            </a:solidFill>
          </a:ln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+mj-lt"/>
                <a:ea typeface="DFKai-SB" panose="03000509000000000000" pitchFamily="65" charset="-120"/>
              </a:rPr>
              <a:t>解释：这节经文</a:t>
            </a:r>
            <a:endParaRPr lang="en-US" altLang="zh-CN" sz="2400" b="1" dirty="0">
              <a:solidFill>
                <a:schemeClr val="bg1"/>
              </a:solidFill>
              <a:latin typeface="+mj-lt"/>
              <a:ea typeface="DFKai-SB" panose="03000509000000000000" pitchFamily="65" charset="-120"/>
            </a:endParaRPr>
          </a:p>
          <a:p>
            <a:r>
              <a:rPr lang="zh-CN" altLang="en-US" sz="2400" b="1" dirty="0">
                <a:solidFill>
                  <a:schemeClr val="bg1"/>
                </a:solidFill>
                <a:latin typeface="+mj-lt"/>
                <a:ea typeface="DFKai-SB" panose="03000509000000000000" pitchFamily="65" charset="-120"/>
              </a:rPr>
              <a:t>是什么意思？</a:t>
            </a:r>
            <a:endParaRPr lang="en-US" altLang="zh-CN" sz="2400" b="1" dirty="0">
              <a:solidFill>
                <a:schemeClr val="bg1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70799" y="3549775"/>
            <a:ext cx="2339102" cy="830997"/>
          </a:xfrm>
          <a:prstGeom prst="rect">
            <a:avLst/>
          </a:prstGeom>
          <a:solidFill>
            <a:schemeClr val="tx1"/>
          </a:solidFill>
          <a:ln w="19050">
            <a:solidFill>
              <a:srgbClr val="BE340E"/>
            </a:solidFill>
          </a:ln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+mj-lt"/>
                <a:ea typeface="DFKai-SB" panose="03000509000000000000" pitchFamily="65" charset="-120"/>
              </a:rPr>
              <a:t>应用：我们今天</a:t>
            </a:r>
            <a:endParaRPr lang="en-US" altLang="zh-CN" sz="2400" b="1" dirty="0">
              <a:solidFill>
                <a:schemeClr val="bg1"/>
              </a:solidFill>
              <a:latin typeface="+mj-lt"/>
              <a:ea typeface="DFKai-SB" panose="03000509000000000000" pitchFamily="65" charset="-120"/>
            </a:endParaRPr>
          </a:p>
          <a:p>
            <a:r>
              <a:rPr lang="zh-CN" altLang="en-US" sz="2400" b="1" dirty="0">
                <a:solidFill>
                  <a:schemeClr val="bg1"/>
                </a:solidFill>
                <a:latin typeface="+mj-lt"/>
                <a:ea typeface="DFKai-SB" panose="03000509000000000000" pitchFamily="65" charset="-120"/>
              </a:rPr>
              <a:t>该如何应用？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5536" y="6292817"/>
            <a:ext cx="2668511" cy="461665"/>
          </a:xfrm>
          <a:prstGeom prst="rect">
            <a:avLst/>
          </a:prstGeom>
          <a:solidFill>
            <a:schemeClr val="tx1"/>
          </a:solidFill>
          <a:ln w="19050">
            <a:solidFill>
              <a:srgbClr val="BE340E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+mj-lt"/>
                <a:ea typeface="DFKai-SB" panose="03000509000000000000" pitchFamily="65" charset="-120"/>
              </a:rPr>
              <a:t>正确解释只有一个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24128" y="6292817"/>
            <a:ext cx="2668512" cy="461665"/>
          </a:xfrm>
          <a:prstGeom prst="rect">
            <a:avLst/>
          </a:prstGeom>
          <a:solidFill>
            <a:schemeClr val="tx1"/>
          </a:solidFill>
          <a:ln w="19050">
            <a:solidFill>
              <a:srgbClr val="BE340E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+mj-lt"/>
                <a:ea typeface="DFKai-SB" panose="03000509000000000000" pitchFamily="65" charset="-120"/>
              </a:rPr>
              <a:t>应用可以有无数个</a:t>
            </a: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48D4D67D-50E0-403B-A612-4D15F82FF7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204976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解释圣经的步骤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-2a</a:t>
            </a:r>
            <a:endParaRPr lang="en-US" altLang="zh-TW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758775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13240" y="6176509"/>
            <a:ext cx="2133600" cy="457200"/>
          </a:xfrm>
        </p:spPr>
        <p:txBody>
          <a:bodyPr/>
          <a:lstStyle/>
          <a:p>
            <a:pPr>
              <a:defRPr/>
            </a:pPr>
            <a:fld id="{ECF2AF39-1EEF-40EB-B8F4-2E77BD076C35}" type="slidenum">
              <a:rPr lang="en-US">
                <a:latin typeface="+mj-lt"/>
                <a:ea typeface="DFKai-SB" panose="03000509000000000000" pitchFamily="65" charset="-120"/>
              </a:rPr>
              <a:pPr>
                <a:defRPr/>
              </a:pPr>
              <a:t>12</a:t>
            </a:fld>
            <a:endParaRPr lang="en-US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13240" y="6176509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j-lt"/>
                <a:ea typeface="DFKai-SB" panose="03000509000000000000" pitchFamily="65" charset="-120"/>
                <a:cs typeface="+mn-cs"/>
              </a:rPr>
              <a:pPr algn="r">
                <a:defRPr/>
              </a:pPr>
              <a:t>12</a:t>
            </a:fld>
            <a:endParaRPr lang="en-US" sz="1200" dirty="0">
              <a:latin typeface="+mj-lt"/>
              <a:ea typeface="DFKai-SB" panose="03000509000000000000" pitchFamily="65" charset="-120"/>
              <a:cs typeface="+mn-cs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>
          <a:xfrm>
            <a:off x="1331640" y="3814309"/>
            <a:ext cx="6400800" cy="1752600"/>
          </a:xfrm>
        </p:spPr>
        <p:txBody>
          <a:bodyPr/>
          <a:lstStyle/>
          <a:p>
            <a:endParaRPr lang="en-US" dirty="0">
              <a:latin typeface="+mj-lt"/>
              <a:ea typeface="DFKai-SB" panose="03000509000000000000" pitchFamily="65" charset="-12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5FD7F8C-1FED-4C65-BC97-2FD52DABBF8B}"/>
              </a:ext>
            </a:extLst>
          </p:cNvPr>
          <p:cNvGrpSpPr/>
          <p:nvPr/>
        </p:nvGrpSpPr>
        <p:grpSpPr>
          <a:xfrm>
            <a:off x="207342" y="501757"/>
            <a:ext cx="8829151" cy="5377550"/>
            <a:chOff x="207345" y="798959"/>
            <a:chExt cx="8649390" cy="5883632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112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345" y="798959"/>
              <a:ext cx="8649390" cy="5357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5856491" y="1018986"/>
              <a:ext cx="1723549" cy="461665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rgbClr val="BE340E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zh-CN" altLang="en-US" sz="2400" b="1" dirty="0">
                  <a:solidFill>
                    <a:schemeClr val="bg1"/>
                  </a:solidFill>
                  <a:latin typeface="+mj-lt"/>
                  <a:ea typeface="DFKai-SB" panose="03000509000000000000" pitchFamily="65" charset="-120"/>
                </a:rPr>
                <a:t>属灵的功课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79536" y="3477884"/>
              <a:ext cx="2339102" cy="830997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rgbClr val="BE340E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zh-CN" altLang="en-US" sz="2400" b="1" dirty="0">
                  <a:solidFill>
                    <a:schemeClr val="bg1"/>
                  </a:solidFill>
                  <a:latin typeface="+mj-lt"/>
                  <a:ea typeface="DFKai-SB" panose="03000509000000000000" pitchFamily="65" charset="-120"/>
                </a:rPr>
                <a:t>解释：这节经文</a:t>
              </a:r>
              <a:endParaRPr lang="en-US" altLang="zh-CN" sz="2400" b="1" dirty="0">
                <a:solidFill>
                  <a:schemeClr val="bg1"/>
                </a:solidFill>
                <a:latin typeface="+mj-lt"/>
                <a:ea typeface="DFKai-SB" panose="03000509000000000000" pitchFamily="65" charset="-120"/>
              </a:endParaRPr>
            </a:p>
            <a:p>
              <a:r>
                <a:rPr lang="zh-CN" altLang="en-US" sz="2400" b="1" dirty="0">
                  <a:solidFill>
                    <a:schemeClr val="bg1"/>
                  </a:solidFill>
                  <a:latin typeface="+mj-lt"/>
                  <a:ea typeface="DFKai-SB" panose="03000509000000000000" pitchFamily="65" charset="-120"/>
                </a:rPr>
                <a:t>是什么意思？</a:t>
              </a:r>
              <a:endParaRPr lang="en-US" altLang="zh-CN" sz="2400" b="1" dirty="0">
                <a:solidFill>
                  <a:schemeClr val="bg1"/>
                </a:solidFill>
                <a:latin typeface="+mj-lt"/>
                <a:ea typeface="DFKai-SB" panose="03000509000000000000" pitchFamily="65" charset="-12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839" y="3477884"/>
              <a:ext cx="2339102" cy="830997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rgbClr val="BE340E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zh-CN" altLang="en-US" sz="2400" b="1" dirty="0">
                  <a:solidFill>
                    <a:schemeClr val="bg1"/>
                  </a:solidFill>
                  <a:latin typeface="+mj-lt"/>
                  <a:ea typeface="DFKai-SB" panose="03000509000000000000" pitchFamily="65" charset="-120"/>
                </a:rPr>
                <a:t>应用：我们今天</a:t>
              </a:r>
              <a:endParaRPr lang="en-US" altLang="zh-CN" sz="2400" b="1" dirty="0">
                <a:solidFill>
                  <a:schemeClr val="bg1"/>
                </a:solidFill>
                <a:latin typeface="+mj-lt"/>
                <a:ea typeface="DFKai-SB" panose="03000509000000000000" pitchFamily="65" charset="-120"/>
              </a:endParaRPr>
            </a:p>
            <a:p>
              <a:r>
                <a:rPr lang="zh-CN" altLang="en-US" sz="2400" b="1" dirty="0">
                  <a:solidFill>
                    <a:schemeClr val="bg1"/>
                  </a:solidFill>
                  <a:latin typeface="+mj-lt"/>
                  <a:ea typeface="DFKai-SB" panose="03000509000000000000" pitchFamily="65" charset="-120"/>
                </a:rPr>
                <a:t>该如何应用？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55576" y="6220926"/>
              <a:ext cx="2668511" cy="461665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rgbClr val="BE340E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CN" altLang="en-US" sz="2400" dirty="0">
                  <a:solidFill>
                    <a:schemeClr val="bg1"/>
                  </a:solidFill>
                  <a:latin typeface="+mj-lt"/>
                  <a:ea typeface="DFKai-SB" panose="03000509000000000000" pitchFamily="65" charset="-120"/>
                </a:rPr>
                <a:t>正确解释只有一个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684168" y="6220926"/>
              <a:ext cx="2668512" cy="461665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rgbClr val="BE340E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CN" altLang="en-US" sz="2400" dirty="0">
                  <a:solidFill>
                    <a:schemeClr val="bg1"/>
                  </a:solidFill>
                  <a:latin typeface="+mj-lt"/>
                  <a:ea typeface="DFKai-SB" panose="03000509000000000000" pitchFamily="65" charset="-120"/>
                </a:rPr>
                <a:t>应用可以有无数个</a:t>
              </a:r>
            </a:p>
          </p:txBody>
        </p:sp>
      </p:grpSp>
      <p:sp>
        <p:nvSpPr>
          <p:cNvPr id="13" name="Rectangle 2">
            <a:extLst>
              <a:ext uri="{FF2B5EF4-FFF2-40B4-BE49-F238E27FC236}">
                <a16:creationId xmlns:a16="http://schemas.microsoft.com/office/drawing/2014/main" id="{48D4D67D-50E0-403B-A612-4D15F82FF7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537" y="39659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解释圣经的步骤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-2b</a:t>
            </a:r>
            <a:endParaRPr lang="en-US" altLang="zh-TW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6416BC-52AD-00B3-8FB5-0BF033DE2ABD}"/>
              </a:ext>
            </a:extLst>
          </p:cNvPr>
          <p:cNvSpPr txBox="1"/>
          <p:nvPr/>
        </p:nvSpPr>
        <p:spPr>
          <a:xfrm>
            <a:off x="517591" y="5940744"/>
            <a:ext cx="802889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" algn="l" eaLnBrk="1" hangingPunct="1"/>
            <a:r>
              <a:rPr lang="zh-CN" altLang="en-US" sz="2400" u="sng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警告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：</a:t>
            </a:r>
            <a:r>
              <a:rPr lang="zh-CN" altLang="en-US" sz="2400" dirty="0">
                <a:solidFill>
                  <a:srgbClr val="00B0F0"/>
                </a:solidFill>
                <a:latin typeface="+mj-lt"/>
                <a:ea typeface="DFKai-SB" panose="03000509000000000000" pitchFamily="65" charset="-120"/>
              </a:rPr>
              <a:t>不要尝试穿过 </a:t>
            </a:r>
            <a:r>
              <a:rPr lang="en-US" altLang="zh-CN" sz="2400" dirty="0">
                <a:solidFill>
                  <a:srgbClr val="00B0F0"/>
                </a:solidFill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solidFill>
                  <a:srgbClr val="00B0F0"/>
                </a:solidFill>
                <a:latin typeface="+mj-lt"/>
                <a:ea typeface="DFKai-SB" panose="03000509000000000000" pitchFamily="65" charset="-120"/>
              </a:rPr>
              <a:t>砖墙</a:t>
            </a:r>
            <a:r>
              <a:rPr lang="en-US" altLang="zh-CN" sz="2400" dirty="0">
                <a:solidFill>
                  <a:srgbClr val="00B0F0"/>
                </a:solidFill>
                <a:latin typeface="+mj-lt"/>
                <a:ea typeface="DFKai-SB" panose="03000509000000000000" pitchFamily="65" charset="-120"/>
              </a:rPr>
              <a:t>”</a:t>
            </a:r>
            <a:r>
              <a:rPr lang="zh-CN" altLang="en-US" sz="2400" dirty="0">
                <a:solidFill>
                  <a:srgbClr val="00B0F0"/>
                </a:solidFill>
                <a:latin typeface="+mj-lt"/>
                <a:ea typeface="DFKai-SB" panose="03000509000000000000" pitchFamily="65" charset="-120"/>
              </a:rPr>
              <a:t>（错用圣经）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。 这样做违反了圣经应用的规则，会让你</a:t>
            </a:r>
            <a:r>
              <a:rPr lang="zh-CN" altLang="en-US" sz="2400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鼻青脸肿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46887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13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5074" y="851887"/>
            <a:ext cx="8473852" cy="5801137"/>
          </a:xfrm>
        </p:spPr>
        <p:txBody>
          <a:bodyPr lIns="92075" tIns="46038" rIns="92075" bIns="46038"/>
          <a:lstStyle/>
          <a:p>
            <a:pPr marL="457200" indent="-400050" algn="l" eaLnBrk="1" hangingPunct="1">
              <a:buFont typeface="+mj-lt"/>
              <a:buAutoNum type="arabicPeriod"/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解释 </a:t>
            </a:r>
            <a:r>
              <a:rPr lang="en-US" altLang="zh-CN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(Interpretation)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lvl="1" indent="-400050" eaLnBrk="1" hangingPunct="1">
              <a:buFont typeface="Wingdings" pitchFamily="2" charset="2"/>
              <a:buChar char="v"/>
            </a:pPr>
            <a:r>
              <a:rPr lang="zh-CN" altLang="en-US" u="sng" dirty="0">
                <a:latin typeface="+mj-lt"/>
                <a:ea typeface="DFKai-SB" panose="03000509000000000000" pitchFamily="65" charset="-120"/>
              </a:rPr>
              <a:t>目标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：使用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系统的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方法，找到圣经的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原始含义</a:t>
            </a:r>
            <a:r>
              <a:rPr lang="en-US" altLang="zh-CN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(original meaning)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而</a:t>
            </a:r>
            <a:r>
              <a:rPr lang="zh-CN" altLang="en-US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不是我们自己揣测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的意思</a:t>
            </a:r>
            <a:r>
              <a:rPr lang="zh-CN" altLang="en-US" dirty="0">
                <a:ea typeface="DFKai-SB" panose="03000509000000000000" pitchFamily="65" charset="-120"/>
              </a:rPr>
              <a:t>。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这是一门非常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严谨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的学科。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lvl="1" indent="-400050" eaLnBrk="1" hangingPunct="1">
              <a:buFont typeface="Wingdings" pitchFamily="2" charset="2"/>
              <a:buChar char="v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原始含义才是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作者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真正想与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原始读者 </a:t>
            </a:r>
            <a:r>
              <a:rPr lang="en-US" altLang="zh-CN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(original reader)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交流的信息和内容。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lvl="1" indent="-400050" eaLnBrk="1" hangingPunct="1">
              <a:buFont typeface="Wingdings" pitchFamily="2" charset="2"/>
              <a:buChar char="v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圣经是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为我们而写的 </a:t>
            </a:r>
            <a:r>
              <a:rPr lang="en-US" altLang="zh-CN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(written </a:t>
            </a:r>
            <a:r>
              <a:rPr lang="en-US" altLang="zh-CN" dirty="0">
                <a:solidFill>
                  <a:srgbClr val="FF0066"/>
                </a:solidFill>
                <a:latin typeface="+mj-lt"/>
                <a:ea typeface="DFKai-SB" panose="03000509000000000000" pitchFamily="65" charset="-120"/>
              </a:rPr>
              <a:t>FOR</a:t>
            </a:r>
            <a:r>
              <a:rPr lang="en-US" altLang="zh-CN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us)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，但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不是写给我们的 </a:t>
            </a:r>
            <a:r>
              <a:rPr lang="en-US" altLang="zh-CN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(not written </a:t>
            </a:r>
            <a:r>
              <a:rPr lang="en-US" altLang="zh-CN" dirty="0">
                <a:solidFill>
                  <a:srgbClr val="FF0066"/>
                </a:solidFill>
                <a:latin typeface="+mj-lt"/>
                <a:ea typeface="DFKai-SB" panose="03000509000000000000" pitchFamily="65" charset="-120"/>
              </a:rPr>
              <a:t>TO</a:t>
            </a:r>
            <a:r>
              <a:rPr lang="en-US" altLang="zh-CN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us)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。 </a:t>
            </a:r>
            <a:r>
              <a:rPr lang="en-US" altLang="zh-CN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例</a:t>
            </a:r>
            <a:r>
              <a:rPr lang="en-US" altLang="zh-CN" dirty="0"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  <a:r>
              <a:rPr lang="zh-TW" altLang="en-US" cap="all" dirty="0">
                <a:latin typeface="DFKai-SB" panose="03000509000000000000" pitchFamily="65" charset="-120"/>
                <a:ea typeface="DFKai-SB" panose="03000509000000000000" pitchFamily="65" charset="-120"/>
              </a:rPr>
              <a:t>林前</a:t>
            </a:r>
            <a:r>
              <a:rPr lang="en-US" altLang="zh-CN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lvl="1" indent="-400050" eaLnBrk="1" hangingPunct="1">
              <a:buFont typeface="Wingdings" pitchFamily="2" charset="2"/>
              <a:buChar char="v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这些书是由不同的作者写给他们的</a:t>
            </a:r>
            <a:r>
              <a:rPr lang="zh-CN" altLang="en-US" dirty="0">
                <a:solidFill>
                  <a:srgbClr val="00B0F0"/>
                </a:solidFill>
                <a:latin typeface="+mj-lt"/>
                <a:ea typeface="DFKai-SB" panose="03000509000000000000" pitchFamily="65" charset="-120"/>
              </a:rPr>
              <a:t>原始读者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的。 （例如，摩西</a:t>
            </a:r>
            <a:r>
              <a:rPr lang="zh-CN" altLang="en-US" dirty="0">
                <a:ea typeface="DFKai-SB" panose="03000509000000000000" pitchFamily="65" charset="-120"/>
              </a:rPr>
              <a:t>写给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出埃及的群体；保罗信</a:t>
            </a:r>
            <a:r>
              <a:rPr lang="zh-CN" altLang="en-US" dirty="0">
                <a:ea typeface="DFKai-SB" panose="03000509000000000000" pitchFamily="65" charset="-120"/>
              </a:rPr>
              <a:t>写给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哥林多人，加拉太人。）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lvl="1" indent="-400050" eaLnBrk="1" hangingPunct="1">
              <a:buFont typeface="Wingdings" pitchFamily="2" charset="2"/>
              <a:buChar char="v"/>
            </a:pPr>
            <a:r>
              <a:rPr lang="zh-CN" altLang="en-US" u="sng" dirty="0">
                <a:latin typeface="+mj-lt"/>
                <a:ea typeface="DFKai-SB" panose="03000509000000000000" pitchFamily="65" charset="-120"/>
              </a:rPr>
              <a:t>原则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：只有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一种正确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解释（即一种含义）。</a:t>
            </a:r>
            <a:endParaRPr lang="en-US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0F1F0C8-33B7-4DDC-83A7-3C336D06A2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93" y="204976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解释圣经的步骤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-3</a:t>
            </a:r>
            <a:endParaRPr lang="en-US" altLang="zh-TW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12800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8366" y="1556792"/>
            <a:ext cx="8785100" cy="5148808"/>
          </a:xfrm>
        </p:spPr>
        <p:txBody>
          <a:bodyPr lIns="92075" tIns="46038" rIns="92075" bIns="46038"/>
          <a:lstStyle/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解释圣经的定义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解释圣经的圣经根据</a:t>
            </a: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翻译本之间的区别 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如果我们能读圣经，为什么我们需要学习如何解释圣经？</a:t>
            </a:r>
            <a:endParaRPr lang="en-US" altLang="zh-CN" sz="28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解释圣经的步骤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解释圣经的正确和错误的方法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解释圣经中使用的特别术语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学习解释圣经的最终目的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解释圣经的资质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2703" y="15240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FFFFCC"/>
              </a:buClr>
              <a:defRPr/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课程引言</a:t>
            </a:r>
            <a:r>
              <a:rPr lang="en-US" altLang="zh-CN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大纲</a:t>
            </a:r>
          </a:p>
        </p:txBody>
      </p:sp>
    </p:spTree>
    <p:extLst>
      <p:ext uri="{BB962C8B-B14F-4D97-AF65-F5344CB8AC3E}">
        <p14:creationId xmlns:p14="http://schemas.microsoft.com/office/powerpoint/2010/main" val="2533820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DFKai-SB" panose="03000509000000000000" pitchFamily="65" charset="-120"/>
              <a:ea typeface="DFKai-SB" panose="03000509000000000000" pitchFamily="65" charset="-120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DFKai-SB" panose="03000509000000000000" pitchFamily="65" charset="-120"/>
              <a:ea typeface="DFKai-SB" panose="03000509000000000000" pitchFamily="65" charset="-120"/>
              <a:cs typeface="Arial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90418" y="152400"/>
            <a:ext cx="8270240" cy="638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理解圣经需要克服的障碍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+mn-cs"/>
              </a:rPr>
              <a:t>-1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DFKai-SB" panose="03000509000000000000" pitchFamily="65" charset="-120"/>
              <a:cs typeface="+mn-cs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 sz="2400" b="1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418" y="1052736"/>
            <a:ext cx="8270240" cy="5541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83568" y="1984002"/>
            <a:ext cx="1753189" cy="461665"/>
          </a:xfrm>
          <a:prstGeom prst="rect">
            <a:avLst/>
          </a:prstGeom>
          <a:solidFill>
            <a:schemeClr val="tx1"/>
          </a:solidFill>
          <a:ln>
            <a:solidFill>
              <a:srgbClr val="BE340E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Arial" charset="0"/>
              </a:rPr>
              <a:t>圣经的信息</a:t>
            </a:r>
          </a:p>
        </p:txBody>
      </p:sp>
      <p:sp>
        <p:nvSpPr>
          <p:cNvPr id="8" name="矩形 7"/>
          <p:cNvSpPr/>
          <p:nvPr/>
        </p:nvSpPr>
        <p:spPr>
          <a:xfrm>
            <a:off x="6423383" y="2000240"/>
            <a:ext cx="2037049" cy="461665"/>
          </a:xfrm>
          <a:prstGeom prst="rect">
            <a:avLst/>
          </a:prstGeom>
          <a:solidFill>
            <a:schemeClr val="tx1"/>
          </a:solidFill>
          <a:ln>
            <a:solidFill>
              <a:srgbClr val="BE340E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Arial" charset="0"/>
              </a:rPr>
              <a:t>今天的基督徒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71266" y="2357734"/>
            <a:ext cx="3108543" cy="461665"/>
          </a:xfrm>
          <a:prstGeom prst="rect">
            <a:avLst/>
          </a:prstGeom>
          <a:solidFill>
            <a:schemeClr val="tx1"/>
          </a:solidFill>
          <a:ln>
            <a:solidFill>
              <a:srgbClr val="BE340E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Arial" charset="0"/>
              </a:rPr>
              <a:t>陌生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Arial" charset="0"/>
              </a:rPr>
              <a:t>的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Arial" charset="0"/>
              </a:rPr>
              <a:t>历史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Arial" charset="0"/>
              </a:rPr>
              <a:t>/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Arial" charset="0"/>
              </a:rPr>
              <a:t>文化背景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71868" y="3543937"/>
            <a:ext cx="1723549" cy="461665"/>
          </a:xfrm>
          <a:prstGeom prst="rect">
            <a:avLst/>
          </a:prstGeom>
          <a:solidFill>
            <a:schemeClr val="tx1"/>
          </a:solidFill>
          <a:ln>
            <a:solidFill>
              <a:srgbClr val="BE340E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75000"/>
              <a:buFontTx/>
              <a:buNone/>
              <a:tabLst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Arial" charset="0"/>
              </a:rPr>
              <a:t>不同的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Arial" charset="0"/>
              </a:rPr>
              <a:t>时代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DFKai-SB" panose="03000509000000000000" pitchFamily="65" charset="-120"/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59019" y="4788040"/>
            <a:ext cx="1723549" cy="461665"/>
          </a:xfrm>
          <a:prstGeom prst="rect">
            <a:avLst/>
          </a:prstGeom>
          <a:solidFill>
            <a:schemeClr val="tx1"/>
          </a:solidFill>
          <a:ln>
            <a:solidFill>
              <a:srgbClr val="BE340E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Arial" charset="0"/>
              </a:rPr>
              <a:t>不同的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Arial" charset="0"/>
              </a:rPr>
              <a:t>语言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91880" y="5995995"/>
            <a:ext cx="1723549" cy="461665"/>
          </a:xfrm>
          <a:prstGeom prst="rect">
            <a:avLst/>
          </a:prstGeom>
          <a:solidFill>
            <a:schemeClr val="tx1"/>
          </a:solidFill>
          <a:ln>
            <a:solidFill>
              <a:srgbClr val="BE340E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Arial" charset="0"/>
              </a:rPr>
              <a:t>陌生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Arial" charset="0"/>
              </a:rPr>
              <a:t>的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Arial" charset="0"/>
              </a:rPr>
              <a:t>地理</a:t>
            </a:r>
          </a:p>
        </p:txBody>
      </p:sp>
    </p:spTree>
    <p:extLst>
      <p:ext uri="{BB962C8B-B14F-4D97-AF65-F5344CB8AC3E}">
        <p14:creationId xmlns:p14="http://schemas.microsoft.com/office/powerpoint/2010/main" val="3213543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6652" y="978694"/>
            <a:ext cx="8550696" cy="5878458"/>
          </a:xfrm>
        </p:spPr>
        <p:txBody>
          <a:bodyPr lIns="92075" tIns="46038" rIns="92075" bIns="46038"/>
          <a:lstStyle/>
          <a:p>
            <a:pPr marL="457200" indent="-45720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400" b="1" kern="1200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  <a:cs typeface="Arial" charset="0"/>
              </a:rPr>
              <a:t>陌生</a:t>
            </a:r>
            <a:r>
              <a:rPr lang="zh-CN" altLang="en-US" sz="2400" b="1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  <a:cs typeface="Arial" charset="0"/>
              </a:rPr>
              <a:t>的</a:t>
            </a:r>
            <a:r>
              <a:rPr lang="zh-CN" altLang="en-US" sz="2400" b="1" dirty="0">
                <a:solidFill>
                  <a:srgbClr val="FF0066"/>
                </a:solidFill>
                <a:latin typeface="+mj-lt"/>
                <a:ea typeface="DFKai-SB" panose="03000509000000000000" pitchFamily="65" charset="-120"/>
              </a:rPr>
              <a:t>历史</a:t>
            </a:r>
            <a:r>
              <a:rPr lang="en-US" altLang="zh-CN" sz="2400" b="1" dirty="0">
                <a:solidFill>
                  <a:srgbClr val="FF0066"/>
                </a:solidFill>
                <a:latin typeface="+mj-lt"/>
                <a:ea typeface="DFKai-SB" panose="03000509000000000000" pitchFamily="65" charset="-120"/>
              </a:rPr>
              <a:t>/</a:t>
            </a:r>
            <a:r>
              <a:rPr lang="zh-CN" altLang="en-US" sz="2400" b="1" dirty="0">
                <a:solidFill>
                  <a:srgbClr val="FF0066"/>
                </a:solidFill>
                <a:latin typeface="+mj-lt"/>
                <a:ea typeface="DFKai-SB" panose="03000509000000000000" pitchFamily="65" charset="-120"/>
              </a:rPr>
              <a:t>文化背景</a:t>
            </a:r>
            <a:endParaRPr lang="en-US" sz="2400" b="1" dirty="0">
              <a:solidFill>
                <a:srgbClr val="FF0066"/>
              </a:solidFill>
              <a:latin typeface="+mj-lt"/>
              <a:ea typeface="DFKai-SB" panose="03000509000000000000" pitchFamily="65" charset="-120"/>
            </a:endParaRPr>
          </a:p>
          <a:p>
            <a:pPr marL="571500" lvl="1" indent="-342900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你们是地上的盐；如果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盐失了味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，怎能使它再咸呢？结果毫无用处，唯有丢在外面任人践踏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”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太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 5:13)   </a:t>
            </a:r>
          </a:p>
          <a:p>
            <a:pPr marL="971550" lvl="2" indent="-342900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重点是什么？</a:t>
            </a:r>
            <a:endParaRPr lang="en-US" altLang="zh-CN" dirty="0">
              <a:latin typeface="+mj-lt"/>
              <a:ea typeface="DFKai-SB" panose="03000509000000000000" pitchFamily="65" charset="-120"/>
            </a:endParaRPr>
          </a:p>
          <a:p>
            <a:pPr marL="971550" lvl="2" indent="-342900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zh-CN" altLang="en-US" u="sng" dirty="0">
                <a:latin typeface="+mj-lt"/>
                <a:ea typeface="DFKai-SB" panose="03000509000000000000" pitchFamily="65" charset="-120"/>
              </a:rPr>
              <a:t>盐在古代是做什么用的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? 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盐怎么会失味呢？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971550" lvl="2" indent="-342900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答案：在古代，盐并非以纯盐的形式出现，而是通常与某种泥土混在一起。 如存放不当（例如潮湿）可能导致盐分丢失，剩下的东西变得无用。 失去了它</a:t>
            </a:r>
            <a:r>
              <a:rPr lang="zh-CN" altLang="en-US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FKai-SB" panose="03000509000000000000" pitchFamily="65" charset="-120"/>
              </a:rPr>
              <a:t>防腐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的特性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. </a:t>
            </a:r>
          </a:p>
          <a:p>
            <a:pPr marL="971550" lvl="2" indent="-342900" eaLnBrk="1" hangingPunct="1">
              <a:lnSpc>
                <a:spcPct val="90000"/>
              </a:lnSpc>
              <a:buFont typeface="Wingdings" pitchFamily="2" charset="2"/>
              <a:buChar char="q"/>
            </a:pP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571500" lvl="1" indent="-342900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有一个撒种的出去撒种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4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撒的时候，有的落在路旁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，小鸟飞来就吃掉了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” 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太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13:3b-4)   </a:t>
            </a:r>
          </a:p>
          <a:p>
            <a:pPr marL="971550" lvl="2" indent="-342900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为什么一个农民會糊塗到在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馬路旁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撒种呢？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 </a:t>
            </a:r>
          </a:p>
          <a:p>
            <a:pPr marL="971550" lvl="2" indent="-342900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答案：在古代，农民用手而不是用机器撒种，因此缺乏准确度。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971550" lvl="2" indent="-342900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zh-TW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路旁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指分割田地的小路。</a:t>
            </a:r>
            <a:endParaRPr lang="en-US" altLang="zh-TW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25506" y="152400"/>
            <a:ext cx="8892988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理解圣经需要克服的障碍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+mn-cs"/>
              </a:rPr>
              <a:t>-2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DFKai-SB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1827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2844" y="1340768"/>
            <a:ext cx="8785100" cy="5133894"/>
          </a:xfrm>
        </p:spPr>
        <p:txBody>
          <a:bodyPr lIns="92075" tIns="46038" rIns="92075" bIns="46038"/>
          <a:lstStyle/>
          <a:p>
            <a:pPr marL="457200" indent="-45720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b="1" dirty="0">
                <a:solidFill>
                  <a:srgbClr val="FF0066"/>
                </a:solidFill>
                <a:latin typeface="+mj-lt"/>
                <a:ea typeface="DFKai-SB" panose="03000509000000000000" pitchFamily="65" charset="-120"/>
              </a:rPr>
              <a:t>不同的时代</a:t>
            </a:r>
            <a:endParaRPr lang="en-US" sz="2800" b="1" dirty="0">
              <a:solidFill>
                <a:srgbClr val="FF0066"/>
              </a:solidFill>
              <a:latin typeface="+mj-lt"/>
              <a:ea typeface="DFKai-SB" panose="03000509000000000000" pitchFamily="65" charset="-120"/>
            </a:endParaRPr>
          </a:p>
          <a:p>
            <a:pPr marL="571500" lvl="1" indent="-342900" eaLnBrk="1" hangingPunct="1">
              <a:buFont typeface="Wingdings" pitchFamily="2" charset="2"/>
              <a:buChar char="q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圣经的最古老的部分是约在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3500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多年前写的； 最新的部分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《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启示录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》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也是约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2000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年前写的。</a:t>
            </a:r>
            <a:endParaRPr lang="en-US" altLang="zh-TW" dirty="0">
              <a:latin typeface="+mj-lt"/>
              <a:ea typeface="DFKai-SB" panose="03000509000000000000" pitchFamily="65" charset="-120"/>
            </a:endParaRPr>
          </a:p>
          <a:p>
            <a:pPr marL="571500" lvl="1" indent="-342900" eaLnBrk="1" hangingPunct="1">
              <a:buFont typeface="Wingdings" pitchFamily="2" charset="2"/>
              <a:buChar char="q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这给我们的理解带来一定的困难，即使经过翻译。</a:t>
            </a:r>
            <a:endParaRPr lang="en-US" altLang="zh-TW" dirty="0">
              <a:latin typeface="+mj-lt"/>
              <a:ea typeface="DFKai-SB" panose="03000509000000000000" pitchFamily="65" charset="-120"/>
            </a:endParaRPr>
          </a:p>
          <a:p>
            <a:pPr marL="571500" lvl="1" indent="-342900" eaLnBrk="1" hangingPunct="1">
              <a:buFont typeface="Wingdings" pitchFamily="2" charset="2"/>
              <a:buChar char="q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我们处于信息时代，我们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不再熟悉种植橄榄树、无花果树、照料葡萄园、养牛羊、播种、用网捕鱼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。 我们熟悉的是办公楼、汽车、飞机、购物中心、笔记本电脑、 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iPad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、手机、微信、短信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、</a:t>
            </a:r>
            <a:r>
              <a:rPr lang="zh-TW" altLang="en-US" dirty="0">
                <a:latin typeface="+mj-lt"/>
                <a:ea typeface="DFKai-SB" panose="03000509000000000000" pitchFamily="65" charset="-120"/>
              </a:rPr>
              <a:t>推特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、微软办公软件。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571500" lvl="1" indent="-342900" eaLnBrk="1" hangingPunct="1">
              <a:buFont typeface="Wingdings" pitchFamily="2" charset="2"/>
              <a:buChar char="q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在过去的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100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年，中国文化本身也发生了很大变化。</a:t>
            </a:r>
            <a:endParaRPr lang="en-US" altLang="zh-CN" dirty="0">
              <a:latin typeface="+mj-lt"/>
              <a:ea typeface="DFKai-SB" panose="03000509000000000000" pitchFamily="65" charset="-120"/>
            </a:endParaRPr>
          </a:p>
          <a:p>
            <a:pPr marL="571500" lvl="1" indent="-342900" eaLnBrk="1" hangingPunct="1">
              <a:buFont typeface="Wingdings" pitchFamily="2" charset="2"/>
              <a:buChar char="q"/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圣经时代没有无神论的思想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。</a:t>
            </a:r>
            <a:endParaRPr lang="en-US" altLang="zh-TW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6F79ECA-3EFF-564D-B72A-527894F6A4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198" y="204976"/>
            <a:ext cx="8892988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Arial" charset="0"/>
              </a:rPr>
              <a:t>理解圣经需要克服的障碍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Arial" charset="0"/>
              </a:rPr>
              <a:t>-3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DFKai-SB" panose="03000509000000000000" pitchFamily="65" charset="-12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901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3142" y="984844"/>
            <a:ext cx="8785100" cy="5708868"/>
          </a:xfrm>
        </p:spPr>
        <p:txBody>
          <a:bodyPr lIns="92075" tIns="46038" rIns="92075" bIns="46038"/>
          <a:lstStyle/>
          <a:p>
            <a:pPr marL="457200" indent="-457200" algn="l" eaLnBrk="1" hangingPunct="1">
              <a:buFont typeface="Arial" pitchFamily="34" charset="0"/>
              <a:buChar char="•"/>
            </a:pPr>
            <a:r>
              <a:rPr lang="zh-CN" altLang="en-US" sz="2800" b="1" dirty="0">
                <a:solidFill>
                  <a:srgbClr val="FF0066"/>
                </a:solidFill>
                <a:latin typeface="+mj-lt"/>
                <a:ea typeface="DFKai-SB" panose="03000509000000000000" pitchFamily="65" charset="-120"/>
              </a:rPr>
              <a:t>不同的时代</a:t>
            </a:r>
            <a:endParaRPr lang="en-US" sz="2800" b="1" dirty="0">
              <a:solidFill>
                <a:srgbClr val="FF0066"/>
              </a:solidFill>
              <a:latin typeface="+mj-lt"/>
              <a:ea typeface="DFKai-SB" panose="03000509000000000000" pitchFamily="65" charset="-120"/>
            </a:endParaRPr>
          </a:p>
          <a:p>
            <a:pPr marL="571500" lvl="1" indent="-342900" eaLnBrk="1" hangingPunct="1">
              <a:buFont typeface="Wingdings" pitchFamily="2" charset="2"/>
              <a:buChar char="q"/>
            </a:pPr>
            <a:r>
              <a:rPr lang="en-US" altLang="ja-JP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ja-JP" altLang="en-US" dirty="0">
                <a:latin typeface="+mj-lt"/>
                <a:ea typeface="DFKai-SB" panose="03000509000000000000" pitchFamily="65" charset="-120"/>
              </a:rPr>
              <a:t>你的</a:t>
            </a:r>
            <a:r>
              <a:rPr lang="ja-JP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杖</a:t>
            </a:r>
            <a:r>
              <a:rPr lang="ja-JP" altLang="en-US" dirty="0">
                <a:latin typeface="+mj-lt"/>
                <a:ea typeface="DFKai-SB" panose="03000509000000000000" pitchFamily="65" charset="-120"/>
              </a:rPr>
              <a:t>你的</a:t>
            </a:r>
            <a:r>
              <a:rPr lang="ja-JP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竿</a:t>
            </a:r>
            <a:r>
              <a:rPr lang="ja-JP" altLang="en-US" dirty="0">
                <a:latin typeface="+mj-lt"/>
                <a:ea typeface="DFKai-SB" panose="03000509000000000000" pitchFamily="65" charset="-120"/>
              </a:rPr>
              <a:t>都安慰我</a:t>
            </a:r>
            <a:r>
              <a:rPr lang="en-US" altLang="zh-TW" dirty="0">
                <a:latin typeface="+mj-lt"/>
                <a:ea typeface="DFKai-SB" panose="03000509000000000000" pitchFamily="65" charset="-120"/>
              </a:rPr>
              <a:t>.”  (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诗 </a:t>
            </a:r>
            <a:r>
              <a:rPr lang="en-US" altLang="zh-TW" dirty="0">
                <a:latin typeface="+mj-lt"/>
                <a:ea typeface="DFKai-SB" panose="03000509000000000000" pitchFamily="65" charset="-120"/>
              </a:rPr>
              <a:t>23:4b)</a:t>
            </a:r>
          </a:p>
          <a:p>
            <a:pPr marL="571500" lvl="1" indent="-342900" eaLnBrk="1" hangingPunct="1">
              <a:buFont typeface="Wingdings" pitchFamily="2" charset="2"/>
              <a:buChar char="q"/>
            </a:pPr>
            <a:r>
              <a:rPr lang="en-US" dirty="0">
                <a:latin typeface="+mj-lt"/>
                <a:ea typeface="DFKai-SB" panose="03000509000000000000" pitchFamily="65" charset="-120"/>
              </a:rPr>
              <a:t>your </a:t>
            </a:r>
            <a:r>
              <a:rPr lang="en-US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rod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 and your </a:t>
            </a:r>
            <a:r>
              <a:rPr lang="en-US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staff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, they comfort me. (ESV)</a:t>
            </a:r>
            <a:endParaRPr lang="en-US" altLang="zh-TW" dirty="0">
              <a:latin typeface="+mj-lt"/>
              <a:ea typeface="DFKai-SB" panose="03000509000000000000" pitchFamily="65" charset="-120"/>
            </a:endParaRPr>
          </a:p>
          <a:p>
            <a:pPr marL="571500" lvl="1" indent="-342900" eaLnBrk="1" hangingPunct="1">
              <a:buFont typeface="Wingdings" pitchFamily="2" charset="2"/>
              <a:buChar char="q"/>
            </a:pPr>
            <a:endParaRPr lang="en-US" altLang="zh-TW" dirty="0">
              <a:latin typeface="+mj-lt"/>
              <a:ea typeface="DFKai-SB" panose="03000509000000000000" pitchFamily="65" charset="-120"/>
            </a:endParaRPr>
          </a:p>
          <a:p>
            <a:pPr marL="571500" lvl="1" indent="-342900" eaLnBrk="1" hangingPunct="1">
              <a:buFont typeface="Wingdings" pitchFamily="2" charset="2"/>
              <a:buChar char="q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当中国人听到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 “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杖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和 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竿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”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这个词时，会想到什么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?</a:t>
            </a:r>
            <a:endParaRPr lang="en-US" altLang="zh-TW" dirty="0">
              <a:latin typeface="+mj-lt"/>
              <a:ea typeface="DFKai-SB" panose="03000509000000000000" pitchFamily="65" charset="-120"/>
            </a:endParaRPr>
          </a:p>
          <a:p>
            <a:pPr marL="571500" lvl="1" indent="-342900" eaLnBrk="1" hangingPunct="1">
              <a:buFont typeface="Wingdings" pitchFamily="2" charset="2"/>
              <a:buChar char="q"/>
            </a:pPr>
            <a:r>
              <a:rPr lang="en-US" altLang="zh-CN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杖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和 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竿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如何安慰到基督徒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?</a:t>
            </a:r>
            <a:endParaRPr lang="en-US" altLang="zh-TW" dirty="0">
              <a:latin typeface="+mj-lt"/>
              <a:ea typeface="DFKai-SB" panose="03000509000000000000" pitchFamily="65" charset="-120"/>
            </a:endParaRPr>
          </a:p>
          <a:p>
            <a:pPr marL="571500" lvl="1" indent="-342900" eaLnBrk="1" hangingPunct="1">
              <a:buFont typeface="Wingdings" pitchFamily="2" charset="2"/>
              <a:buChar char="q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诗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23:4b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 中的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竿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”是一个长钩的工具，可以引导羊； 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杖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”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是一根</a:t>
            </a:r>
            <a:r>
              <a:rPr lang="zh-CN" altLang="en-US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棒子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，可以甩出去，用来击败狼等野兽。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571500" lvl="1" indent="-342900" eaLnBrk="1" hangingPunct="1">
              <a:buFont typeface="Wingdings" pitchFamily="2" charset="2"/>
              <a:buChar char="q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竿用来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引导羊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，杖用来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保护羊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。 它们都</a:t>
            </a:r>
            <a:r>
              <a:rPr lang="zh-CN" altLang="en-US" u="sng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不是用来惩罚羊的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。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571500" lvl="1" indent="-342900" eaLnBrk="1" hangingPunct="1">
              <a:buFont typeface="Wingdings" pitchFamily="2" charset="2"/>
              <a:buChar char="q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如果被错误解释，它们可能被理解为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惩罚羊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的工具。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 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71B7F4B-3416-4275-B49D-0A1D8E9671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012" y="164288"/>
            <a:ext cx="8892988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Arial" charset="0"/>
              </a:rPr>
              <a:t>理解圣经需要克服的障碍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Arial" charset="0"/>
              </a:rPr>
              <a:t>-4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DFKai-SB" panose="03000509000000000000" pitchFamily="65" charset="-12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574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85" y="1052736"/>
            <a:ext cx="8717230" cy="5544616"/>
          </a:xfrm>
        </p:spPr>
        <p:txBody>
          <a:bodyPr lIns="92075" tIns="46038" rIns="92075" bIns="46038"/>
          <a:lstStyle/>
          <a:p>
            <a:pPr marL="457200" indent="-45720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b="1" dirty="0">
                <a:solidFill>
                  <a:srgbClr val="FF0066"/>
                </a:solidFill>
                <a:latin typeface="+mj-lt"/>
                <a:ea typeface="DFKai-SB" panose="03000509000000000000" pitchFamily="65" charset="-120"/>
              </a:rPr>
              <a:t>不同的</a:t>
            </a:r>
            <a:r>
              <a:rPr lang="zh-CN" altLang="en-US" sz="2800" dirty="0">
                <a:solidFill>
                  <a:srgbClr val="FF0066"/>
                </a:solidFill>
                <a:latin typeface="+mj-lt"/>
                <a:ea typeface="DFKai-SB" panose="03000509000000000000" pitchFamily="65" charset="-120"/>
              </a:rPr>
              <a:t>语言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（单词，语法，成语）</a:t>
            </a: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algn="l" eaLnBrk="1" hangingPunct="1">
              <a:lnSpc>
                <a:spcPct val="90000"/>
              </a:lnSpc>
            </a:pPr>
            <a:endParaRPr lang="en-US" sz="2800" dirty="0">
              <a:solidFill>
                <a:srgbClr val="FF0066"/>
              </a:solidFill>
              <a:latin typeface="+mj-lt"/>
              <a:ea typeface="DFKai-SB" panose="03000509000000000000" pitchFamily="65" charset="-120"/>
            </a:endParaRPr>
          </a:p>
          <a:p>
            <a:pPr marL="571500" lvl="1" indent="-342900" eaLnBrk="1" hangingPunct="1">
              <a:lnSpc>
                <a:spcPts val="3400"/>
              </a:lnSpc>
              <a:buFont typeface="Wingdings" pitchFamily="2" charset="2"/>
              <a:buChar char="q"/>
            </a:pPr>
            <a:r>
              <a:rPr lang="en-US" altLang="zh-CN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罪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这个词在中文和希伯来语中的含义是不同的。</a:t>
            </a:r>
          </a:p>
          <a:p>
            <a:pPr marL="571500" lvl="1" indent="-342900" eaLnBrk="1" hangingPunct="1">
              <a:lnSpc>
                <a:spcPts val="3400"/>
              </a:lnSpc>
              <a:buFont typeface="Wingdings" pitchFamily="2" charset="2"/>
              <a:buChar char="q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在希伯来语中，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 “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罪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的含义是 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偏离靶心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”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，正如射箭时未能射中目标。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 </a:t>
            </a:r>
          </a:p>
          <a:p>
            <a:pPr marL="571500" lvl="1" indent="-342900" eaLnBrk="1" hangingPunct="1">
              <a:lnSpc>
                <a:spcPts val="3400"/>
              </a:lnSpc>
              <a:buFont typeface="Wingdings" pitchFamily="2" charset="2"/>
              <a:buChar char="q"/>
            </a:pPr>
            <a:r>
              <a:rPr lang="en-US" altLang="zh-CN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罪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这个词不是一些中国牧师所解释的</a:t>
            </a:r>
            <a:r>
              <a:rPr lang="zh-CN" altLang="en-US" sz="2400" dirty="0">
                <a:solidFill>
                  <a:srgbClr val="FFFF00"/>
                </a:solidFill>
                <a:ea typeface="DFKai-SB" panose="03000509000000000000" pitchFamily="65" charset="-120"/>
              </a:rPr>
              <a:t>罪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是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 “</a:t>
            </a:r>
            <a:r>
              <a:rPr lang="zh-TW" altLang="en-US" dirty="0">
                <a:latin typeface="+mj-lt"/>
                <a:ea typeface="DFKai-SB" panose="03000509000000000000" pitchFamily="65" charset="-120"/>
              </a:rPr>
              <a:t>四个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非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”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的意思。</a:t>
            </a:r>
            <a:r>
              <a:rPr lang="zh-CN" altLang="en-US" dirty="0">
                <a:ea typeface="DFKai-SB" panose="03000509000000000000" pitchFamily="65" charset="-120"/>
              </a:rPr>
              <a:t> </a:t>
            </a:r>
            <a:r>
              <a:rPr lang="en-US" altLang="zh-CN" dirty="0">
                <a:ea typeface="DFKai-SB" panose="03000509000000000000" pitchFamily="65" charset="-120"/>
              </a:rPr>
              <a:t>(</a:t>
            </a:r>
            <a:r>
              <a:rPr lang="zh-TW" altLang="en-US" dirty="0">
                <a:ea typeface="DFKai-SB" panose="03000509000000000000" pitchFamily="65" charset="-120"/>
              </a:rPr>
              <a:t>那是中文拆</a:t>
            </a:r>
            <a:r>
              <a:rPr lang="zh-CN" altLang="en-US" dirty="0">
                <a:ea typeface="DFKai-SB" panose="03000509000000000000" pitchFamily="65" charset="-120"/>
              </a:rPr>
              <a:t>字</a:t>
            </a:r>
            <a:r>
              <a:rPr lang="en-US" altLang="zh-CN" dirty="0">
                <a:ea typeface="DFKai-SB" panose="03000509000000000000" pitchFamily="65" charset="-120"/>
              </a:rPr>
              <a:t>)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571500" lvl="1" indent="-342900" eaLnBrk="1" hangingPunct="1">
              <a:lnSpc>
                <a:spcPts val="3400"/>
              </a:lnSpc>
              <a:buFont typeface="Wingdings" pitchFamily="2" charset="2"/>
              <a:buChar char="q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同样 繁体字 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TW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義 </a:t>
            </a:r>
            <a:r>
              <a:rPr lang="en-US" altLang="zh-TW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义</a:t>
            </a:r>
            <a:r>
              <a:rPr lang="en-US" altLang="zh-CN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)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这个字也不是 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我的头上有羔羊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的意思 。 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dirty="0">
                <a:latin typeface="+mj-lt"/>
                <a:ea typeface="DFKai-SB" panose="03000509000000000000" pitchFamily="65" charset="-120"/>
              </a:rPr>
              <a:t>那是中文拆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字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)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571500" lvl="1" indent="-342900" eaLnBrk="1" hangingPunct="1">
              <a:lnSpc>
                <a:spcPts val="3400"/>
              </a:lnSpc>
              <a:buFont typeface="Wingdings" pitchFamily="2" charset="2"/>
              <a:buChar char="q"/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悔改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在圣经原文（希伯来语）中是一个字，不像在中文里是两个字。 没有所谓的 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悔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而不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改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.” </a:t>
            </a:r>
            <a:endParaRPr lang="en-US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D1E940F-11EA-4272-9D14-F9F263018B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012" y="164288"/>
            <a:ext cx="8717230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Arial" charset="0"/>
              </a:rPr>
              <a:t>理解圣经需要克服的障碍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Arial" charset="0"/>
              </a:rPr>
              <a:t>-5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DFKai-SB" panose="03000509000000000000" pitchFamily="65" charset="-12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13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828362"/>
            <a:ext cx="8637330" cy="5913005"/>
          </a:xfrm>
        </p:spPr>
        <p:txBody>
          <a:bodyPr lIns="92075" tIns="46038" rIns="92075" bIns="46038"/>
          <a:lstStyle/>
          <a:p>
            <a:pPr marL="457200" indent="-45720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b="1" dirty="0">
                <a:solidFill>
                  <a:srgbClr val="FF0066"/>
                </a:solidFill>
                <a:latin typeface="+mj-lt"/>
                <a:ea typeface="DFKai-SB" panose="03000509000000000000" pitchFamily="65" charset="-120"/>
              </a:rPr>
              <a:t>陌生的地理</a:t>
            </a:r>
            <a:endParaRPr lang="en-US" sz="2800" b="1" dirty="0">
              <a:solidFill>
                <a:srgbClr val="FF0066"/>
              </a:solidFill>
              <a:latin typeface="+mj-lt"/>
              <a:ea typeface="DFKai-SB" panose="03000509000000000000" pitchFamily="65" charset="-120"/>
            </a:endParaRPr>
          </a:p>
          <a:p>
            <a:pPr marL="571500" lvl="1" indent="-342900" eaLnBrk="1" hangingPunct="1">
              <a:lnSpc>
                <a:spcPts val="3600"/>
              </a:lnSpc>
              <a:buFont typeface="Wingdings" pitchFamily="2" charset="2"/>
              <a:buChar char="q"/>
            </a:pPr>
            <a:r>
              <a:rPr lang="en-US" altLang="zh-TW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所罗门在世的日子，犹大和以色列人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从但到别是巴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，都各在自己的葡萄树下和无花果树下安然居住。</a:t>
            </a:r>
            <a:r>
              <a:rPr lang="en-US" altLang="zh-TW" dirty="0">
                <a:latin typeface="+mj-lt"/>
                <a:ea typeface="DFKai-SB" panose="03000509000000000000" pitchFamily="65" charset="-120"/>
              </a:rPr>
              <a:t>”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  (</a:t>
            </a:r>
            <a:r>
              <a:rPr lang="zh-TW" altLang="en-US" dirty="0">
                <a:latin typeface="+mj-lt"/>
                <a:ea typeface="DFKai-SB" panose="03000509000000000000" pitchFamily="65" charset="-120"/>
              </a:rPr>
              <a:t>王上 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4:25)</a:t>
            </a:r>
          </a:p>
          <a:p>
            <a:pPr marL="571500" lvl="1" indent="-342900" eaLnBrk="1" hangingPunct="1">
              <a:lnSpc>
                <a:spcPts val="3600"/>
              </a:lnSpc>
              <a:buFont typeface="Wingdings" pitchFamily="2" charset="2"/>
              <a:buChar char="q"/>
            </a:pPr>
            <a:r>
              <a:rPr lang="en-US" dirty="0">
                <a:latin typeface="+mj-lt"/>
                <a:ea typeface="DFKai-SB" panose="03000509000000000000" pitchFamily="65" charset="-120"/>
              </a:rPr>
              <a:t> “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从但到别是巴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，以色列人都知道撒母耳被耶和华确立为先知。</a:t>
            </a:r>
            <a:r>
              <a:rPr lang="en-US" altLang="zh-TW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dirty="0">
                <a:latin typeface="+mj-lt"/>
                <a:ea typeface="DFKai-SB" panose="03000509000000000000" pitchFamily="65" charset="-120"/>
              </a:rPr>
              <a:t>撒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上 </a:t>
            </a:r>
            <a:r>
              <a:rPr lang="en-US" dirty="0">
                <a:latin typeface="+mj-lt"/>
                <a:ea typeface="DFKai-SB" panose="03000509000000000000" pitchFamily="65" charset="-120"/>
              </a:rPr>
              <a:t>3:20)</a:t>
            </a:r>
          </a:p>
          <a:p>
            <a:pPr marL="571500" lvl="1" indent="-342900" eaLnBrk="1" hangingPunct="1">
              <a:lnSpc>
                <a:spcPts val="3600"/>
              </a:lnSpc>
              <a:buFont typeface="Wingdings" pitchFamily="2" charset="2"/>
              <a:buChar char="q"/>
            </a:pPr>
            <a:r>
              <a:rPr lang="en-US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从但到别是巴</a:t>
            </a:r>
            <a:r>
              <a:rPr lang="en-US" altLang="zh-CN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是什么意思呢？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571500" lvl="1" indent="-342900" eaLnBrk="1" hangingPunct="1">
              <a:lnSpc>
                <a:spcPts val="3600"/>
              </a:lnSpc>
              <a:buFont typeface="Wingdings" pitchFamily="2" charset="2"/>
              <a:buChar char="q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我们需要查看在圣经后面古代以色列的地图，了解这两个地方的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地理位置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。</a:t>
            </a:r>
            <a:endParaRPr lang="en-US" dirty="0">
              <a:latin typeface="+mj-lt"/>
              <a:ea typeface="DFKai-SB" panose="03000509000000000000" pitchFamily="65" charset="-120"/>
            </a:endParaRPr>
          </a:p>
          <a:p>
            <a:pPr marL="571500" lvl="1" indent="-342900" eaLnBrk="1" hangingPunct="1">
              <a:lnSpc>
                <a:spcPts val="3600"/>
              </a:lnSpc>
              <a:buFont typeface="Wingdings" pitchFamily="2" charset="2"/>
              <a:buChar char="q"/>
            </a:pPr>
            <a:r>
              <a:rPr lang="zh-CN" altLang="en-US" dirty="0">
                <a:latin typeface="+mj-lt"/>
                <a:ea typeface="DFKai-SB" panose="03000509000000000000" pitchFamily="65" charset="-120"/>
              </a:rPr>
              <a:t>我们会发现这两个地方意味着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从北到南 </a:t>
            </a:r>
            <a:r>
              <a:rPr lang="en-US" altLang="zh-CN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-- </a:t>
            </a: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是指整个国家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 (</a:t>
            </a:r>
            <a:r>
              <a:rPr lang="zh-TW" altLang="en-US" dirty="0">
                <a:latin typeface="+mj-lt"/>
                <a:ea typeface="DFKai-SB" panose="03000509000000000000" pitchFamily="65" charset="-120"/>
              </a:rPr>
              <a:t>例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: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从</a:t>
            </a:r>
            <a:r>
              <a:rPr lang="zh-CN" altLang="en-US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大兴安岭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到</a:t>
            </a:r>
            <a:r>
              <a:rPr lang="zh-TW" altLang="en-US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三亚市</a:t>
            </a:r>
            <a:r>
              <a:rPr lang="en-US" altLang="zh-TW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,</a:t>
            </a:r>
            <a:r>
              <a:rPr lang="zh-TW" altLang="en-US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zh-TW" altLang="en-US" dirty="0">
                <a:latin typeface="+mj-lt"/>
                <a:ea typeface="DFKai-SB" panose="03000509000000000000" pitchFamily="65" charset="-120"/>
              </a:rPr>
              <a:t>或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从</a:t>
            </a:r>
            <a:r>
              <a:rPr lang="zh-CN" altLang="en-US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台北</a:t>
            </a:r>
            <a:r>
              <a:rPr lang="zh-CN" altLang="en-US" dirty="0">
                <a:latin typeface="+mj-lt"/>
                <a:ea typeface="DFKai-SB" panose="03000509000000000000" pitchFamily="65" charset="-120"/>
              </a:rPr>
              <a:t>到</a:t>
            </a:r>
            <a:r>
              <a:rPr lang="zh-TW" altLang="en-US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高雄</a:t>
            </a:r>
            <a:r>
              <a:rPr lang="en-US" altLang="zh-TW" dirty="0">
                <a:latin typeface="+mj-lt"/>
                <a:ea typeface="DFKai-SB" panose="03000509000000000000" pitchFamily="65" charset="-120"/>
              </a:rPr>
              <a:t>) </a:t>
            </a:r>
            <a:endParaRPr lang="zh-TW" altLang="en-US" b="1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C29ACD1C-B3F7-4A6F-B9CD-D3BDD8A5E2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012" y="164288"/>
            <a:ext cx="8717230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Arial" charset="0"/>
              </a:rPr>
              <a:t>理解圣经需要克服的障碍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DFKai-SB" panose="03000509000000000000" pitchFamily="65" charset="-120"/>
                <a:cs typeface="Arial" charset="0"/>
              </a:rPr>
              <a:t>-6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DFKai-SB" panose="03000509000000000000" pitchFamily="65" charset="-12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061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8366" y="1556792"/>
            <a:ext cx="8785100" cy="5148808"/>
          </a:xfrm>
        </p:spPr>
        <p:txBody>
          <a:bodyPr lIns="92075" tIns="46038" rIns="92075" bIns="46038"/>
          <a:lstStyle/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解释圣经的定义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解释圣经的圣经根据</a:t>
            </a: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翻译本之间的区别 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如果我们能读圣经，为什么我们需要学习如何解释圣经？</a:t>
            </a: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解释圣经的步骤</a:t>
            </a:r>
            <a:endParaRPr lang="en-US" altLang="zh-TW" sz="2800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解释圣经中使用的特别术语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解释圣经的正确和错误的方法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学习解释圣经的最终目的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解释圣经的资质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2703" y="15240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FFFFCC"/>
              </a:buClr>
              <a:defRPr/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课程引言</a:t>
            </a:r>
            <a:r>
              <a:rPr lang="en-US" altLang="zh-CN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大纲</a:t>
            </a:r>
          </a:p>
        </p:txBody>
      </p:sp>
    </p:spTree>
    <p:extLst>
      <p:ext uri="{BB962C8B-B14F-4D97-AF65-F5344CB8AC3E}">
        <p14:creationId xmlns:p14="http://schemas.microsoft.com/office/powerpoint/2010/main" val="1860205044"/>
      </p:ext>
    </p:extLst>
  </p:cSld>
  <p:clrMapOvr>
    <a:masterClrMapping/>
  </p:clrMapOvr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25758</TotalTime>
  <Words>1281</Words>
  <Application>Microsoft Office PowerPoint</Application>
  <PresentationFormat>On-screen Show (4:3)</PresentationFormat>
  <Paragraphs>138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Bookman</vt:lpstr>
      <vt:lpstr>DFKai-SB</vt:lpstr>
      <vt:lpstr>PMingLiU</vt:lpstr>
      <vt:lpstr>Arial</vt:lpstr>
      <vt:lpstr>Times New Roman</vt:lpstr>
      <vt:lpstr>Wingdings</vt:lpstr>
      <vt:lpstr>Orbit</vt:lpstr>
      <vt:lpstr>圣经阐述：如何解释和应用圣经- 3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Bible Exposition - 2</dc:title>
  <dc:creator>dell</dc:creator>
  <cp:lastModifiedBy>Iho Tree</cp:lastModifiedBy>
  <cp:revision>1255</cp:revision>
  <dcterms:created xsi:type="dcterms:W3CDTF">1998-11-23T20:04:09Z</dcterms:created>
  <dcterms:modified xsi:type="dcterms:W3CDTF">2024-05-01T02:27:26Z</dcterms:modified>
</cp:coreProperties>
</file>